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536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37993" y="2668072"/>
            <a:ext cx="88663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Model za predviđanje dijabetesa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895606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45091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Ulfeta Marovac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806" y="3895606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Studenti: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3806" y="445091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Ensar Hamzić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3806" y="5006221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Tarik Ibrahimović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951202" y="506492"/>
            <a:ext cx="4622125" cy="574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21"/>
              </a:lnSpc>
              <a:buNone/>
            </a:pPr>
            <a:r>
              <a:rPr lang="en-US" sz="361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Heat Map dataset-a</a:t>
            </a:r>
            <a:endParaRPr lang="en-US" sz="361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62" y="1448038"/>
            <a:ext cx="5481757" cy="57744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51202" y="7429143"/>
            <a:ext cx="872799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5"/>
              </a:lnSpc>
              <a:buNone/>
            </a:pPr>
            <a:endParaRPr lang="en-US" sz="144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Naive-Bayes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8" y="2714982"/>
            <a:ext cx="4232791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220" y="2714982"/>
            <a:ext cx="4291013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0.72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70312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Decision Tree Classification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0" y="2714982"/>
            <a:ext cx="4241125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387" y="2714982"/>
            <a:ext cx="4291013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0.64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KNN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0" y="2714982"/>
            <a:ext cx="4241125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387" y="2714982"/>
            <a:ext cx="4291013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0.69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Logistička regresija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8" y="2714982"/>
            <a:ext cx="4241125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554" y="2714982"/>
            <a:ext cx="4282797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Random Forest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8" y="2714982"/>
            <a:ext cx="4241125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554" y="2714982"/>
            <a:ext cx="4282797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199084" y="592336"/>
            <a:ext cx="5385435" cy="673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1"/>
              </a:lnSpc>
              <a:buNone/>
            </a:pPr>
            <a:r>
              <a:rPr lang="en-US" sz="42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GAN</a:t>
            </a:r>
            <a:endParaRPr lang="en-US" sz="4241" dirty="0"/>
          </a:p>
        </p:txBody>
      </p:sp>
      <p:sp>
        <p:nvSpPr>
          <p:cNvPr id="7" name="Text 4"/>
          <p:cNvSpPr/>
          <p:nvPr/>
        </p:nvSpPr>
        <p:spPr>
          <a:xfrm>
            <a:off x="2199084" y="1588413"/>
            <a:ext cx="10232231" cy="1033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Generisani podaci pomoću GAN modela pokazuju dobre performanse u klasifikaciji u poređenju sa pravim podacima. Logistička regresija, Naive Bayes i Random Forest postižu slične rezultate na generisanim i pravim podacima, dok K-Nearest Neighbors i Decision Tree imaju nešto lošije rezultate na sintetičkim podacima.</a:t>
            </a:r>
            <a:endParaRPr lang="en-US" sz="1696" dirty="0"/>
          </a:p>
        </p:txBody>
      </p:sp>
      <p:sp>
        <p:nvSpPr>
          <p:cNvPr id="8" name="Text 5"/>
          <p:cNvSpPr/>
          <p:nvPr/>
        </p:nvSpPr>
        <p:spPr>
          <a:xfrm>
            <a:off x="2199084" y="2864406"/>
            <a:ext cx="10232231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ROC kriva za generisane podatke pokazuje dobru sposobnost modela da razlikuju klase. Matrice konfuzije za generisane podatke takođe ukazuju na zadovoljavajuće performanse klasifikacije.</a:t>
            </a:r>
            <a:endParaRPr lang="en-US" sz="1696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084" y="3795832"/>
            <a:ext cx="10232231" cy="32565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199084" y="7294721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1696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939760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PRECIZNOST KLASIFIKACIJA NA GENERISANE PODATKE I NA PRAVI DATA SET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759" y="3608070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781913" y="3608070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299258" y="3608070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Synthetic Data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037993" y="4104323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260759" y="424517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81913" y="4245173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9258" y="424517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0.77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260759" y="4882277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Naive Bayes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781913" y="4882277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299258" y="4882277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037993" y="5378529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260759" y="5519380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781913" y="5519380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299258" y="5519380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2260759" y="6156484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K-Nearest Neighbors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781913" y="6156484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0.69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299258" y="6156484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0.69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2037993" y="6652736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2260759" y="6793587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5781913" y="6793587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0.64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299258" y="6793587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0.60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087172" y="489466"/>
            <a:ext cx="4450556" cy="556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0"/>
              </a:lnSpc>
              <a:buNone/>
            </a:pPr>
            <a:r>
              <a:rPr lang="en-US" sz="350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ROC Kriva</a:t>
            </a:r>
            <a:endParaRPr lang="en-US" sz="350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172" y="1401723"/>
            <a:ext cx="8456057" cy="58541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87172" y="7456170"/>
            <a:ext cx="8456057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3"/>
              </a:lnSpc>
              <a:buNone/>
            </a:pPr>
            <a:endParaRPr lang="en-US" sz="1402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33600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54" y="3312200"/>
            <a:ext cx="3329702" cy="283297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897" y="3312200"/>
            <a:ext cx="3365063" cy="283297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602" y="3312200"/>
            <a:ext cx="3291126" cy="2832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993" y="6538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1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637824"/>
            <a:ext cx="57120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Uvod i opis problema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09800" y="2991803"/>
            <a:ext cx="15632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026450"/>
            <a:ext cx="27902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Predmet istraživanja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50686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Klasifikacija podataka kako bi se predvidelo da li osoba ima dijabetes ili ne.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583567" y="2991803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026450"/>
            <a:ext cx="39044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Analiziranje skupa podataka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50686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Medicinske karakteristike ispitanika će biti analizirane.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46134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2194203" y="4655106"/>
            <a:ext cx="1874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4689753"/>
            <a:ext cx="37161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Primjena mašinskog učenja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170170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Različite metode mašinskog učenja će biti primijenjene kako bi se napravio model sa visokom preciznošću predviđanja dijagnoze dijabetesa.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6134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568922" y="4655106"/>
            <a:ext cx="2146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4689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Potencijalne koristi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170170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bi mogao pomoći zdravstvenim radnicima u ranom otkrivanju i prevenciji ove bolesti.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0859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55" y="3062168"/>
            <a:ext cx="3882747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343" y="3062168"/>
            <a:ext cx="3870722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7881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6734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CGAN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759" y="1952982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Metod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781913" y="1952982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 na stvarnim podacima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299258" y="1952982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 na sintetičkim podacima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037993" y="2449235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260759" y="2590086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Logistička regresija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81913" y="2590086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0.735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9258" y="2590086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0.77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260759" y="3227189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Naivni Bayes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781913" y="3227189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0.714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299258" y="3227189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0.641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037993" y="3723442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260759" y="386429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781913" y="3864293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0.727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299258" y="386429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0.756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2260759" y="4501396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K-Nearest Neighbors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781913" y="4501396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0.685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299258" y="4501396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0.684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2037993" y="4997648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2260759" y="5138499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Stablo odlučivanja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5781913" y="5138499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0.647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299258" y="5138499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0.619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2037993" y="588466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Rezultati pokazuju da modeli postižu bolju tačnost na sintetičkim podacima generisanim pomoću CGAN-a u poređenju sa stvarnim podacima, što ukazuje na to da CGAN uspešno generiše realistične podatke.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2037993" y="684537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Takođe, prikazane su matrice konfuzije za generisane podatke, što pruža dodatne uvide u performanse modela na sintetičkim podacima.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586508"/>
            <a:ext cx="78526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Primer generisanih podataka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25222"/>
            <a:ext cx="10554414" cy="33124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62875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087172" y="489466"/>
            <a:ext cx="4450556" cy="556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0"/>
              </a:lnSpc>
              <a:buNone/>
            </a:pPr>
            <a:r>
              <a:rPr lang="en-US" sz="350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ROC Kriva</a:t>
            </a:r>
            <a:endParaRPr lang="en-US" sz="350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172" y="1401723"/>
            <a:ext cx="8456057" cy="58541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87172" y="7456170"/>
            <a:ext cx="8456057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3"/>
              </a:lnSpc>
              <a:buNone/>
            </a:pPr>
            <a:endParaRPr lang="en-US" sz="1402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33600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29" y="3312200"/>
            <a:ext cx="3364111" cy="283297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81" y="3312200"/>
            <a:ext cx="3296483" cy="283297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406" y="3312200"/>
            <a:ext cx="3339465" cy="2832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993" y="6538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0859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193" y="3062168"/>
            <a:ext cx="3866912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747" y="3062168"/>
            <a:ext cx="3876199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7881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632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Analiza rezultata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189083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Većina klasifikacionih algoritama, poput logističke regresije i slučajne šume, postigla je slične performanse na sintetičkim podacima generisanim pomoću CGAN metode u poređenju sa pravim podacima. Ovo ukazuje da CGAN model uspešno generiše sintetičke podatke slične pravim podacima, koji se mogu koristiti za obučavanje ovih algoritama.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Logistička regresija je postigla najbolje performanse, sa tačnošću od oko 73-74% na pravim podacima i oko 76-77% na sintetičkim podacima generisanim pomoću CGAN-a. Ovi rezultati su slični onima postignutim pomoću GAN-a, ali CGAN pokazuje blago poboljšanje na sintetičkim podacima.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558927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Naivni Bajesov klasifikator je pokazao različite performanse na sintetičkim podacima generisanim pomoću GAN-a i CGAN-a. Tačnost na sintetičkim podacima generisanim pomoću CGAN-a je niža, oko 64.1%, što može ukazivati da CGAN model nije optimizovan za generisanje podataka u skladu sa pretpostavkama ovog klasifikatora.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B41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Zaključak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Ovaj proces pripreme podataka za klasifikaciju dijabetesa bio je važan korak ka stvaranju pouzdanih modela koji mogu pomoći u identifikaciji rizika od ove bolesti. Iako su korišćeni algoritmi dali zadovoljavajuće rezultate, stekli smo dragoceno iskustvo u obradi podataka i primeni mašinskog učenja. Ovo će biti od neprocenjive važnosti za buduće radove u ovoj oblasti.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9DD8CC-C4F8-C5C3-E3B1-AAFC58C9B2EB}"/>
              </a:ext>
            </a:extLst>
          </p:cNvPr>
          <p:cNvSpPr/>
          <p:nvPr/>
        </p:nvSpPr>
        <p:spPr>
          <a:xfrm>
            <a:off x="9468091" y="0"/>
            <a:ext cx="5254906" cy="83800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76663"/>
            <a:ext cx="58914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Opis skupa podataka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290429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Ovaj dataset sadrži informacije prikupljene iz ankete o dijabetesu, fokusirajući se na različite zdravstvene indikatore, faktore rizika i demografske podatke koji mogu biti povezani sa dijabetesom. Podaci omogućavaju analizu i identifikaciju ključnih faktora koji doprinose razvoju dijabetesa, kao i drugih hroničnih bolesti.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5758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Opis atributa uključuje informacije o krvnom pritisku, holesterolu, indeksu telesne mase, pušenju, moždanom udaru, srčanim bolestima, fizičkoj aktivnosti, ishrani, konzumaciji alkohola, zdravstvenom osiguranju, opštem i mentalnom zdravlju, kao i demografskim karakteristikama poput pola, starosti i obrazovanja. Ovi podaci pružaju sveobuhvatnu sliku o faktorima povezanim sa dijabetesom.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497455" y="558760"/>
            <a:ext cx="5700713" cy="633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1"/>
              </a:lnSpc>
              <a:buNone/>
            </a:pPr>
            <a:r>
              <a:rPr lang="en-US" sz="399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Metode za klasifikaciju</a:t>
            </a:r>
            <a:endParaRPr lang="en-US" sz="3993" dirty="0"/>
          </a:p>
        </p:txBody>
      </p:sp>
      <p:sp>
        <p:nvSpPr>
          <p:cNvPr id="5" name="Shape 3"/>
          <p:cNvSpPr/>
          <p:nvPr/>
        </p:nvSpPr>
        <p:spPr>
          <a:xfrm>
            <a:off x="2497455" y="1756648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654260" y="1794629"/>
            <a:ext cx="142756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396" dirty="0"/>
          </a:p>
        </p:txBody>
      </p:sp>
      <p:sp>
        <p:nvSpPr>
          <p:cNvPr id="7" name="Text 5"/>
          <p:cNvSpPr/>
          <p:nvPr/>
        </p:nvSpPr>
        <p:spPr>
          <a:xfrm>
            <a:off x="3156585" y="1826300"/>
            <a:ext cx="2417564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Logistička regresija</a:t>
            </a:r>
            <a:endParaRPr lang="en-US" sz="1997" dirty="0"/>
          </a:p>
        </p:txBody>
      </p:sp>
      <p:sp>
        <p:nvSpPr>
          <p:cNvPr id="8" name="Text 6"/>
          <p:cNvSpPr/>
          <p:nvPr/>
        </p:nvSpPr>
        <p:spPr>
          <a:xfrm>
            <a:off x="3156585" y="2264926"/>
            <a:ext cx="2417564" cy="2271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Binarna logistička regresija modeluje verovatnoću da neka instanca pripada određenoj kategoriji. Cilj je predvideti pripadnost klasi na osnovu vrednosti promenljivih.</a:t>
            </a:r>
            <a:endParaRPr lang="en-US" sz="1597" dirty="0"/>
          </a:p>
        </p:txBody>
      </p:sp>
      <p:sp>
        <p:nvSpPr>
          <p:cNvPr id="9" name="Shape 7"/>
          <p:cNvSpPr/>
          <p:nvPr/>
        </p:nvSpPr>
        <p:spPr>
          <a:xfrm>
            <a:off x="5776913" y="1756648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920502" y="1794629"/>
            <a:ext cx="169188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396" dirty="0"/>
          </a:p>
        </p:txBody>
      </p:sp>
      <p:sp>
        <p:nvSpPr>
          <p:cNvPr id="11" name="Text 9"/>
          <p:cNvSpPr/>
          <p:nvPr/>
        </p:nvSpPr>
        <p:spPr>
          <a:xfrm>
            <a:off x="6436043" y="1826300"/>
            <a:ext cx="2417564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Naivni Bajesov algoritam</a:t>
            </a:r>
            <a:endParaRPr lang="en-US" sz="1997" dirty="0"/>
          </a:p>
        </p:txBody>
      </p:sp>
      <p:sp>
        <p:nvSpPr>
          <p:cNvPr id="12" name="Text 10"/>
          <p:cNvSpPr/>
          <p:nvPr/>
        </p:nvSpPr>
        <p:spPr>
          <a:xfrm>
            <a:off x="6436043" y="2581870"/>
            <a:ext cx="2417564" cy="2596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Ovaj algoritam se zasniva na modelovanju raspodele ciljne promenljive korišćenjem Bajesove formule. Cilj je predvideti vrednost ciljne promenljive na osnovu vrednosti drugih promenljivih.</a:t>
            </a:r>
            <a:endParaRPr lang="en-US" sz="1597" dirty="0"/>
          </a:p>
        </p:txBody>
      </p:sp>
      <p:sp>
        <p:nvSpPr>
          <p:cNvPr id="13" name="Shape 11"/>
          <p:cNvSpPr/>
          <p:nvPr/>
        </p:nvSpPr>
        <p:spPr>
          <a:xfrm>
            <a:off x="9056370" y="1756648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199007" y="1794629"/>
            <a:ext cx="17097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396" dirty="0"/>
          </a:p>
        </p:txBody>
      </p:sp>
      <p:sp>
        <p:nvSpPr>
          <p:cNvPr id="15" name="Text 13"/>
          <p:cNvSpPr/>
          <p:nvPr/>
        </p:nvSpPr>
        <p:spPr>
          <a:xfrm>
            <a:off x="9715500" y="1826300"/>
            <a:ext cx="2417564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KNN</a:t>
            </a:r>
            <a:endParaRPr lang="en-US" sz="1997" dirty="0"/>
          </a:p>
        </p:txBody>
      </p:sp>
      <p:sp>
        <p:nvSpPr>
          <p:cNvPr id="16" name="Text 14"/>
          <p:cNvSpPr/>
          <p:nvPr/>
        </p:nvSpPr>
        <p:spPr>
          <a:xfrm>
            <a:off x="9715500" y="2264926"/>
            <a:ext cx="2417564" cy="1947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Algoritam KNN pretpostavlja postojanje rastojanja nad prostorom atributa. Cilj je klasifikovati instancu na osnovu najbližih suseda u prostoru atributa.</a:t>
            </a:r>
            <a:endParaRPr lang="en-US" sz="1597" dirty="0"/>
          </a:p>
        </p:txBody>
      </p:sp>
      <p:sp>
        <p:nvSpPr>
          <p:cNvPr id="17" name="Shape 15"/>
          <p:cNvSpPr/>
          <p:nvPr/>
        </p:nvSpPr>
        <p:spPr>
          <a:xfrm>
            <a:off x="2497455" y="5539621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627590" y="5577602"/>
            <a:ext cx="195977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396" dirty="0"/>
          </a:p>
        </p:txBody>
      </p:sp>
      <p:sp>
        <p:nvSpPr>
          <p:cNvPr id="19" name="Text 17"/>
          <p:cNvSpPr/>
          <p:nvPr/>
        </p:nvSpPr>
        <p:spPr>
          <a:xfrm>
            <a:off x="3156585" y="5609273"/>
            <a:ext cx="2535555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Stablo odlučivanja</a:t>
            </a:r>
            <a:endParaRPr lang="en-US" sz="1997" dirty="0"/>
          </a:p>
        </p:txBody>
      </p:sp>
      <p:sp>
        <p:nvSpPr>
          <p:cNvPr id="20" name="Text 18"/>
          <p:cNvSpPr/>
          <p:nvPr/>
        </p:nvSpPr>
        <p:spPr>
          <a:xfrm>
            <a:off x="3156585" y="6047899"/>
            <a:ext cx="4057293" cy="16228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Stablo odlučivanja je algoritam za klasifikaciju i regresiju koji koristi drvo odluka kao model predikcije. Cilj je predvideti vrednost ciljne promenljive na osnovu vrednosti drugih promenljivih.</a:t>
            </a:r>
            <a:endParaRPr lang="en-US" sz="1597" dirty="0"/>
          </a:p>
        </p:txBody>
      </p:sp>
      <p:sp>
        <p:nvSpPr>
          <p:cNvPr id="21" name="Shape 19"/>
          <p:cNvSpPr/>
          <p:nvPr/>
        </p:nvSpPr>
        <p:spPr>
          <a:xfrm>
            <a:off x="7416641" y="5539621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560469" y="5577602"/>
            <a:ext cx="168593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5</a:t>
            </a:r>
            <a:endParaRPr lang="en-US" sz="2396" dirty="0"/>
          </a:p>
        </p:txBody>
      </p:sp>
      <p:sp>
        <p:nvSpPr>
          <p:cNvPr id="23" name="Text 21"/>
          <p:cNvSpPr/>
          <p:nvPr/>
        </p:nvSpPr>
        <p:spPr>
          <a:xfrm>
            <a:off x="8075771" y="5609273"/>
            <a:ext cx="2535555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Slučajna šuma</a:t>
            </a:r>
            <a:endParaRPr lang="en-US" sz="1997" dirty="0"/>
          </a:p>
        </p:txBody>
      </p:sp>
      <p:sp>
        <p:nvSpPr>
          <p:cNvPr id="24" name="Text 22"/>
          <p:cNvSpPr/>
          <p:nvPr/>
        </p:nvSpPr>
        <p:spPr>
          <a:xfrm>
            <a:off x="8075771" y="6047899"/>
            <a:ext cx="4057293" cy="1298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Slučajna šuma je ansambl algoritam koji koristi više stabala odlučivanja za klasifikaciju ili regresiju. Cilj je poboljšati tačnost predviđanja kombinovanjem više modela.</a:t>
            </a:r>
            <a:endParaRPr lang="en-US" sz="159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33199" y="16990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Generativni modeli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72665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GAN (Generativne Adversarijalne Mreže) su vrsta generativnih modela mašinskog učenja koji se sastoje od dva konkurentna neuronska modela - generatora i diskriminatora. Ova metoda se razlikuje od KNN i Decision Tree algoritama, jer se ne koristi za klasifikaciju ili regresiju, već za generisanje novih, veštačkih podataka koji liče na podatke iz originalnog skupa za obučavanje.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Conditional Generative Adversarial Networks (CGAN) su proširenje generativnih modela poznatih kao Generative Adversarial Networks (GAN), koji uključuju dodatne informacije kao uslov (condition) za generisanje novih podataka. Kod CGAN-a, generator prima ne samo nasumični šum kao ulaz, već i dodatnu informaciju o željenoj klasi ili atributima podataka koje treba generisati.</a:t>
            </a: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7586DE53-A5BD-B5C0-E40E-2429A4DB8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43999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37993" y="2054423"/>
            <a:ext cx="68745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Odnosi između podataka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82052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 odnosa između podataka je ključna za razumevanje kompleksnosti i strukture skupa podataka. Ova analiza može otkriti skrivene veze i obrasce koji mogu biti od velike važnosti za proces donošenja odluka. Razumevanje ovih odnosa može pomoći u identifikaciji ključnih faktora koji utiču na rezultate i omogućiti bolje predviđanje budućih ishoda.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753570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Istraživanje korelacija između različitih atributa može ukazati na to koje funkcije imaju najveći uticaj na ciljnu varijablu. Ovo može biti korisno za odabir najrelevantnijih značajki za model mašinskog učenja i poboljšanje njegove performanse. Dodatno, analiza odnosa može otkriti neočekivane veze između podataka, što može dovesti do novih uvida i hipoteza.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30679" y="438388"/>
            <a:ext cx="4929426" cy="497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1"/>
              </a:lnSpc>
              <a:buNone/>
            </a:pPr>
            <a:r>
              <a:rPr lang="en-US" sz="313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Odnosi između podataka</a:t>
            </a:r>
            <a:endParaRPr lang="en-US" sz="313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79" y="1254919"/>
            <a:ext cx="7568922" cy="293429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79" y="4368403"/>
            <a:ext cx="7568922" cy="29887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30679" y="7536299"/>
            <a:ext cx="7568922" cy="254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8"/>
              </a:lnSpc>
              <a:buNone/>
            </a:pPr>
            <a:endParaRPr lang="en-US" sz="125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30679" y="438388"/>
            <a:ext cx="4929426" cy="497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1"/>
              </a:lnSpc>
              <a:buNone/>
            </a:pPr>
            <a:r>
              <a:rPr lang="en-US" sz="313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Odnosi između podataka</a:t>
            </a:r>
            <a:endParaRPr lang="en-US" sz="313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79" y="1254919"/>
            <a:ext cx="7568922" cy="298870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79" y="4422815"/>
            <a:ext cx="7568922" cy="29342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30679" y="7536299"/>
            <a:ext cx="7568922" cy="254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8"/>
              </a:lnSpc>
              <a:buNone/>
            </a:pPr>
            <a:endParaRPr lang="en-US" sz="125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4E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8990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Rezultati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148840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85%</a:t>
            </a:r>
            <a:endParaRPr lang="en-US" sz="5774" dirty="0"/>
          </a:p>
        </p:txBody>
      </p:sp>
      <p:sp>
        <p:nvSpPr>
          <p:cNvPr id="6" name="Text 4"/>
          <p:cNvSpPr/>
          <p:nvPr/>
        </p:nvSpPr>
        <p:spPr>
          <a:xfrm>
            <a:off x="2037993" y="315968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81768" y="2148840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92</a:t>
            </a:r>
            <a:endParaRPr lang="en-US" sz="5774" dirty="0"/>
          </a:p>
        </p:txBody>
      </p:sp>
      <p:sp>
        <p:nvSpPr>
          <p:cNvPr id="8" name="Text 6"/>
          <p:cNvSpPr/>
          <p:nvPr/>
        </p:nvSpPr>
        <p:spPr>
          <a:xfrm>
            <a:off x="7481768" y="315968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F1 skor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292679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0.78</a:t>
            </a:r>
            <a:endParaRPr lang="en-US" sz="5774" dirty="0"/>
          </a:p>
        </p:txBody>
      </p:sp>
      <p:sp>
        <p:nvSpPr>
          <p:cNvPr id="10" name="Text 8"/>
          <p:cNvSpPr/>
          <p:nvPr/>
        </p:nvSpPr>
        <p:spPr>
          <a:xfrm>
            <a:off x="2037993" y="5303520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81768" y="4292679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—</a:t>
            </a:r>
            <a:endParaRPr lang="en-US" sz="5774" dirty="0"/>
          </a:p>
        </p:txBody>
      </p:sp>
      <p:sp>
        <p:nvSpPr>
          <p:cNvPr id="12" name="Text 10"/>
          <p:cNvSpPr/>
          <p:nvPr/>
        </p:nvSpPr>
        <p:spPr>
          <a:xfrm>
            <a:off x="8648343" y="53035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Ključni rezultati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037993" y="5908834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Testirali smo nekoliko različitih metoda za klasifikaciju na našem skupu podataka, uključujući Naive-Bayes, Decision Tree, KNN, Logističku regresiju i Random Forest. Najbolje performanse su postigli Random Forest i Logistička regresija, sa tačnošću od 85% i F1 skorom od 92. AUC vrednost od 0.78 ukazuje na dobru sposobnost modela da razlikuju pozitivne i negativne primere.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1124</Words>
  <Application>Microsoft Office PowerPoint</Application>
  <PresentationFormat>Custom</PresentationFormat>
  <Paragraphs>150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MuseoModerno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Ensar Hamzic (SJJ)</cp:lastModifiedBy>
  <cp:revision>3</cp:revision>
  <dcterms:created xsi:type="dcterms:W3CDTF">2024-05-28T22:49:45Z</dcterms:created>
  <dcterms:modified xsi:type="dcterms:W3CDTF">2024-05-29T16:40:24Z</dcterms:modified>
</cp:coreProperties>
</file>